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5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CE33"/>
    <a:srgbClr val="FFE181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Picture background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6926" r="18445" b="11699"/>
          <a:stretch/>
        </p:blipFill>
        <p:spPr bwMode="auto">
          <a:xfrm>
            <a:off x="3461233" y="2132856"/>
            <a:ext cx="2502471" cy="28562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580120" y="1033460"/>
            <a:ext cx="6264696" cy="5758430"/>
            <a:chOff x="1580120" y="1033460"/>
            <a:chExt cx="6264696" cy="575843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779912" y="1033460"/>
              <a:ext cx="1800200" cy="1090269"/>
              <a:chOff x="3779912" y="1033460"/>
              <a:chExt cx="1800200" cy="1090269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779912" y="1043609"/>
                <a:ext cx="1800200" cy="1080120"/>
              </a:xfrm>
              <a:prstGeom prst="ellipse">
                <a:avLst/>
              </a:prstGeom>
              <a:solidFill>
                <a:srgbClr val="FFE181"/>
              </a:solidFill>
              <a:ln>
                <a:solidFill>
                  <a:srgbClr val="FFD9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808473" y="1033460"/>
                <a:ext cx="1743078" cy="1080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prstTxWarp prst="textButtonPour">
                  <a:avLst>
                    <a:gd name="adj1" fmla="val 10497182"/>
                    <a:gd name="adj2" fmla="val 61984"/>
                  </a:avLst>
                </a:prstTxWarp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Интеллектуальная </a:t>
                </a:r>
              </a:p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игра-конкурс </a:t>
                </a:r>
              </a:p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«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Грамотейка»</a:t>
                </a:r>
                <a:endParaRPr lang="ru-RU" sz="20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461233" y="2204864"/>
              <a:ext cx="2502471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Зарина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Минхажева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Надежда Колесникова </a:t>
              </a:r>
            </a:p>
            <a:p>
              <a:pPr algn="ctr"/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«ПОЧЕМУЧКИ»</a:t>
              </a:r>
            </a:p>
            <a:p>
              <a:pPr algn="ctr"/>
              <a:r>
                <a:rPr lang="ru-RU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Нина учится читать.</a:t>
              </a:r>
              <a:endParaRPr lang="ru-RU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0120" y="6453336"/>
              <a:ext cx="6264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smtClean="0"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solidFill>
                    <a:srgbClr val="FFCE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Издательский дом: МБДОУ – детский сад №196</a:t>
              </a:r>
              <a:endParaRPr lang="ru-RU" sz="1600" b="1" i="1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CE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Picture background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4" b="26024" l="79625" r="100000"/>
                      </a14:imgEffect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09" t="3631" r="2086" b="77173"/>
            <a:stretch/>
          </p:blipFill>
          <p:spPr bwMode="auto">
            <a:xfrm flipH="1">
              <a:off x="2674620" y="3645024"/>
              <a:ext cx="1264920" cy="166103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Рисунок 11" descr="Picture background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1" t="60915" r="38405" b="8728"/>
            <a:stretch/>
          </p:blipFill>
          <p:spPr bwMode="auto">
            <a:xfrm flipH="1">
              <a:off x="5436096" y="3429000"/>
              <a:ext cx="1383665" cy="19056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69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" r="837" b="2306"/>
          <a:stretch/>
        </p:blipFill>
        <p:spPr>
          <a:xfrm>
            <a:off x="0" y="-8759"/>
            <a:ext cx="9144000" cy="6866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2738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</a:t>
            </a:r>
            <a:r>
              <a:rPr lang="ru-RU" sz="1200" b="1" dirty="0" smtClean="0"/>
              <a:t>Жила-была </a:t>
            </a:r>
            <a:r>
              <a:rPr lang="ru-RU" sz="1200" b="1" dirty="0"/>
              <a:t>маленькая девочка по имени Нина. Однажды она заболела. Все ушли на работу, а она осталась дома одна. Нине было скучно и немного грустно, пока вдруг она не услышала ласковый голосок.</a:t>
            </a:r>
          </a:p>
          <a:p>
            <a:pPr algn="just"/>
            <a:r>
              <a:rPr lang="ru-RU" sz="1200" b="1" dirty="0" smtClean="0"/>
              <a:t>    Это </a:t>
            </a:r>
            <a:r>
              <a:rPr lang="ru-RU" sz="1200" b="1" dirty="0"/>
              <a:t>был её любимый пушистый котёнок. Он умывал лапкой мордочку и… нет, не мурлыкал — а говорил! </a:t>
            </a:r>
            <a:r>
              <a:rPr lang="ru-RU" sz="1200" b="1" dirty="0" smtClean="0"/>
              <a:t>Котёнок </a:t>
            </a:r>
            <a:r>
              <a:rPr lang="ru-RU" sz="1200" b="1" dirty="0"/>
              <a:t>пригласил Нину поиграть с цветными буквами, которые почему то рассыпались по полу. Девочке сразу стало интересно. Сначала она просто рассматривала буквы, а котёнок подбадривал её и просил найти такую же букву, спрятанную среди разных предметов в комнате. Когда Нина находила нужную букву, она радостно хлопала в ладоши.</a:t>
            </a:r>
          </a:p>
          <a:p>
            <a:pPr algn="just"/>
            <a:r>
              <a:rPr lang="ru-RU" sz="1100" b="1" dirty="0"/>
              <a:t>Задание:</a:t>
            </a:r>
            <a:r>
              <a:rPr lang="ru-RU" sz="1100" dirty="0"/>
              <a:t> в кармашке буквы, возьми букву, назови её, затем </a:t>
            </a:r>
            <a:r>
              <a:rPr lang="ru-RU" sz="1100" dirty="0" smtClean="0"/>
              <a:t>– </a:t>
            </a:r>
            <a:r>
              <a:rPr lang="ru-RU" sz="1100" dirty="0"/>
              <a:t>найди такую же букву среди «рассыпанных» на полу; </a:t>
            </a:r>
            <a:r>
              <a:rPr lang="ru-RU" sz="1100" dirty="0" smtClean="0"/>
              <a:t>найди буквы, спрятанные </a:t>
            </a:r>
            <a:r>
              <a:rPr lang="ru-RU" sz="1100" dirty="0"/>
              <a:t>среди предметов в </a:t>
            </a:r>
            <a:r>
              <a:rPr lang="ru-RU" sz="1100" dirty="0" smtClean="0"/>
              <a:t>комнате их семь.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302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2" t="2676" b="1811"/>
          <a:stretch/>
        </p:blipFill>
        <p:spPr>
          <a:xfrm rot="16200000">
            <a:off x="1127347" y="-1150414"/>
            <a:ext cx="6858000" cy="9158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829" y="0"/>
            <a:ext cx="915882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</a:t>
            </a:r>
            <a:r>
              <a:rPr lang="ru-RU" sz="1200" b="1" dirty="0" smtClean="0"/>
              <a:t>Котёнок </a:t>
            </a:r>
            <a:r>
              <a:rPr lang="ru-RU" sz="1200" b="1" dirty="0"/>
              <a:t>учил девочку произносить буквы как звуки — чуть нараспев, прислушиваясь к тому, как они звучат. </a:t>
            </a:r>
            <a:r>
              <a:rPr lang="ru-RU" sz="1200" b="1" dirty="0"/>
              <a:t>Нина повторяла за ним, а потом аккуратно печатала каждую букву на мольберте. Котёнок внимательно наблюдал и мягко поправлял её, если она ошибалась. </a:t>
            </a:r>
          </a:p>
          <a:p>
            <a:pPr algn="just"/>
            <a:r>
              <a:rPr lang="ru-RU" sz="1100" b="1" dirty="0"/>
              <a:t>Задание:</a:t>
            </a:r>
            <a:r>
              <a:rPr lang="ru-RU" sz="1100" dirty="0"/>
              <a:t> в кармашке карточки-задания для печатанья букв; у картинки мольберт есть движущиеся полоски, передвигай их и читай получившиеся слоги</a:t>
            </a:r>
            <a:r>
              <a:rPr lang="ru-RU" sz="1100" dirty="0"/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990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" t="2693" r="1016" b="3227"/>
          <a:stretch/>
        </p:blipFill>
        <p:spPr>
          <a:xfrm>
            <a:off x="0" y="232550"/>
            <a:ext cx="9144000" cy="6625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196" y="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   </a:t>
            </a:r>
            <a:r>
              <a:rPr lang="ru-RU" sz="1200" b="1" dirty="0" smtClean="0"/>
              <a:t>Сначала </a:t>
            </a:r>
            <a:r>
              <a:rPr lang="ru-RU" sz="1200" b="1" dirty="0"/>
              <a:t>котёнок сам читал Нине короткие сказки, а она с увлечением разглядывала буквы и даже указывала на них, когда слышала знакомый звук. </a:t>
            </a:r>
          </a:p>
          <a:p>
            <a:pPr algn="just"/>
            <a:r>
              <a:rPr lang="ru-RU" sz="1100" b="1" dirty="0"/>
              <a:t>Задание:</a:t>
            </a:r>
            <a:r>
              <a:rPr lang="ru-RU" sz="1100" dirty="0"/>
              <a:t> на странице есть «блокнот с загадками», попроси помощи, если ещё сам не умеешь </a:t>
            </a:r>
            <a:r>
              <a:rPr lang="ru-RU" sz="1100" dirty="0" smtClean="0"/>
              <a:t>читать, разгадай загадку, назови с какого звука начинается ответ. Далее слушай внимательно повторное чтение </a:t>
            </a:r>
            <a:r>
              <a:rPr lang="ru-RU" sz="1100" dirty="0"/>
              <a:t>и хлопни в ладоши когда услышишь </a:t>
            </a:r>
            <a:r>
              <a:rPr lang="ru-RU" sz="1100" dirty="0" smtClean="0"/>
              <a:t>загаданный звук (его тебе предложит запомнить взрослый). Поработай с текстом возьми </a:t>
            </a:r>
            <a:r>
              <a:rPr lang="ru-RU" sz="1100" dirty="0"/>
              <a:t>фломастеры: жёлтым подчёркивай все буквы «О», розовым — </a:t>
            </a:r>
            <a:r>
              <a:rPr lang="ru-RU" sz="1100" dirty="0" smtClean="0"/>
              <a:t>«</a:t>
            </a:r>
            <a:r>
              <a:rPr lang="ru-RU" sz="1100" dirty="0"/>
              <a:t>У». </a:t>
            </a:r>
            <a:r>
              <a:rPr lang="ru-RU" sz="1100" dirty="0" smtClean="0"/>
              <a:t> </a:t>
            </a:r>
          </a:p>
          <a:p>
            <a:pPr algn="just"/>
            <a:r>
              <a:rPr lang="ru-RU" sz="1100" dirty="0" smtClean="0"/>
              <a:t>В  </a:t>
            </a:r>
            <a:r>
              <a:rPr lang="ru-RU" sz="1100" dirty="0"/>
              <a:t>кармашке есть карточки-задания, назови предмет, послушай с какого звука начинается слово, напечатай под каждой картинкой букву обозначающую услышанный звук, у тебя получилось слово-отгадка к ребусу! </a:t>
            </a:r>
            <a:endParaRPr lang="ru-RU" sz="1100" dirty="0" smtClean="0"/>
          </a:p>
          <a:p>
            <a:pPr algn="just"/>
            <a:r>
              <a:rPr lang="ru-RU" sz="1100" dirty="0" smtClean="0"/>
              <a:t>На </a:t>
            </a:r>
            <a:r>
              <a:rPr lang="ru-RU" sz="1100" dirty="0"/>
              <a:t>столе у Нины стоит компьютер, на экране ребусы посложнее, разгадай их, чтобы увидеть все ребусы перетягивай полоску.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752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836844" cy="2925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0" y="3789040"/>
            <a:ext cx="3813672" cy="3024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01747"/>
            <a:ext cx="3829935" cy="2927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84" y="3748383"/>
            <a:ext cx="3803879" cy="3065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Задание:</a:t>
            </a:r>
            <a:r>
              <a:rPr lang="ru-RU" sz="1100" dirty="0"/>
              <a:t> продолжаем учиться вслушиваться в звучание слова, перед тобой мягкие странички книги, Нина их назвала «Фетровые полянки», розовые и зелёные. </a:t>
            </a:r>
            <a:r>
              <a:rPr lang="ru-RU" sz="1100" dirty="0"/>
              <a:t>На розовой полянке назови все игрушки, </a:t>
            </a:r>
            <a:r>
              <a:rPr lang="ru-RU" sz="1100" dirty="0" smtClean="0"/>
              <a:t>определи какой </a:t>
            </a:r>
            <a:r>
              <a:rPr lang="ru-RU" sz="1100" dirty="0"/>
              <a:t>звук встретился в каждом слове</a:t>
            </a:r>
            <a:r>
              <a:rPr lang="ru-RU" sz="1100" dirty="0" smtClean="0"/>
              <a:t>? На </a:t>
            </a:r>
            <a:r>
              <a:rPr lang="ru-RU" sz="1100" dirty="0"/>
              <a:t>зелёной полянке </a:t>
            </a:r>
            <a:r>
              <a:rPr lang="ru-RU" sz="1100" dirty="0" smtClean="0"/>
              <a:t>начни </a:t>
            </a:r>
            <a:r>
              <a:rPr lang="ru-RU" sz="1100" dirty="0"/>
              <a:t>с игрушки с жёлтой пуговицей. Называй игрушку, запоминай последний звук её названия — он будет первым звуком </a:t>
            </a:r>
            <a:r>
              <a:rPr lang="ru-RU" sz="1100" dirty="0" smtClean="0"/>
              <a:t>в названии следующей </a:t>
            </a:r>
            <a:r>
              <a:rPr lang="ru-RU" sz="1100" dirty="0"/>
              <a:t>игрушки. Протяни шнурок, цепляя его за пуговицы. Продолжай, пока не соединишь все пуговицы.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974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61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54684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Постепенно Нина и котёнок начали составлять простые слова: «Мама», «Дом», «Нина». Они читали их вслух, смеялись и хлопали в ладоши от радости. Оказалось, читать — это как разгадывать загадки! </a:t>
            </a:r>
            <a:r>
              <a:rPr lang="ru-RU" sz="1200" b="1" dirty="0"/>
              <a:t>Каждая буква — кусочек тайны, а каждое слово — новое открытие. </a:t>
            </a:r>
            <a:endParaRPr lang="ru-RU" sz="1200" b="1" dirty="0" smtClean="0"/>
          </a:p>
          <a:p>
            <a:pPr algn="just"/>
            <a:r>
              <a:rPr lang="ru-RU" sz="1100" b="1" dirty="0">
                <a:solidFill>
                  <a:prstClr val="black"/>
                </a:solidFill>
              </a:rPr>
              <a:t>Задание: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попробуй и ты малыш составить слова из букв и слогов, которые найдёшь в кармашке внизу страницы, затем проведи и выложи звуковой анализ слова, используя схемы.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75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1023" b="3302"/>
          <a:stretch/>
        </p:blipFill>
        <p:spPr>
          <a:xfrm>
            <a:off x="0" y="22874"/>
            <a:ext cx="9144000" cy="6829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033" y="-3009"/>
            <a:ext cx="91440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Каждый день, пока дома никого не было, Нина и котёнок играли и учились читать. </a:t>
            </a:r>
            <a:r>
              <a:rPr lang="ru-RU" sz="1200" b="1" dirty="0"/>
              <a:t>Котёнок подбадривал девочку, хвалил за успехи, и с каждым разом она читала всё увереннее — даже целые предложения</a:t>
            </a:r>
            <a:r>
              <a:rPr lang="ru-RU" sz="1200" b="1" dirty="0" smtClean="0"/>
              <a:t>! </a:t>
            </a:r>
          </a:p>
          <a:p>
            <a:pPr algn="just"/>
            <a:r>
              <a:rPr lang="ru-RU" sz="1100" b="1" dirty="0">
                <a:solidFill>
                  <a:prstClr val="black"/>
                </a:solidFill>
              </a:rPr>
              <a:t>Задание:</a:t>
            </a:r>
            <a:r>
              <a:rPr lang="ru-RU" sz="1100" dirty="0">
                <a:solidFill>
                  <a:prstClr val="black"/>
                </a:solidFill>
              </a:rPr>
              <a:t> в </a:t>
            </a:r>
            <a:r>
              <a:rPr lang="ru-RU" sz="1100" dirty="0" smtClean="0">
                <a:solidFill>
                  <a:prstClr val="black"/>
                </a:solidFill>
              </a:rPr>
              <a:t>кармашке карточки со словами, составь из них предложения. Помни правило: первое слово в предложении пишется с большой буквы, в конце предложения стоит точка. Читай внимательно, обращай внимание на окончание слов.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1764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5248" y="0"/>
            <a:ext cx="91621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    Вскоре </a:t>
            </a:r>
            <a:r>
              <a:rPr lang="ru-RU" sz="1200" b="1" dirty="0"/>
              <a:t>Нина выздоровела и вернулась в детский </a:t>
            </a:r>
            <a:r>
              <a:rPr lang="ru-RU" sz="1200" b="1" dirty="0" smtClean="0"/>
              <a:t>сад. Она </a:t>
            </a:r>
            <a:r>
              <a:rPr lang="ru-RU" sz="1200" b="1" dirty="0"/>
              <a:t>и котёнок стали лучшими друзьями, а их волшебная тайна осталась только между ними.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    Нина </a:t>
            </a:r>
            <a:r>
              <a:rPr lang="ru-RU" sz="1200" b="1" dirty="0"/>
              <a:t>умела читать!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    Она </a:t>
            </a:r>
            <a:r>
              <a:rPr lang="ru-RU" sz="1200" b="1" dirty="0"/>
              <a:t>поняла, что чтение — одно из самых чудесных умений, ведь оно открывает двери в волшебные миры, спрятанные на страницах книг.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50340" y="5805264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9050"/>
                <a:solidFill>
                  <a:srgbClr val="FFCE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9050"/>
              <a:solidFill>
                <a:srgbClr val="FFCE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63541" y="1196752"/>
            <a:ext cx="4824536" cy="4752528"/>
            <a:chOff x="1907705" y="332656"/>
            <a:chExt cx="5318141" cy="5256587"/>
          </a:xfrm>
        </p:grpSpPr>
        <p:sp>
          <p:nvSpPr>
            <p:cNvPr id="13" name="TextBox 12"/>
            <p:cNvSpPr txBox="1"/>
            <p:nvPr/>
          </p:nvSpPr>
          <p:spPr>
            <a:xfrm rot="16200000" flipH="1" flipV="1">
              <a:off x="1938482" y="301879"/>
              <a:ext cx="5256587" cy="5318141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4406971"/>
                </a:avLst>
              </a:prstTxWarp>
              <a:spAutoFit/>
            </a:bodyPr>
            <a:lstStyle/>
            <a:p>
              <a:pPr algn="ctr"/>
              <a:r>
                <a:rPr lang="ru-RU" sz="3200" b="1" dirty="0" smtClean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Мир </a:t>
              </a:r>
              <a:r>
                <a:rPr lang="ru-RU" sz="3200" b="1" dirty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из букв мы </a:t>
              </a:r>
              <a:r>
                <a:rPr lang="ru-RU" sz="3200" b="1" dirty="0" smtClean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соберём, с </a:t>
              </a:r>
              <a:r>
                <a:rPr lang="ru-RU" sz="3200" b="1" dirty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книгой к знаниям придем</a:t>
              </a:r>
              <a:r>
                <a:rPr lang="ru-RU" sz="3200" b="1" dirty="0" smtClean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! "</a:t>
              </a:r>
              <a:r>
                <a:rPr lang="ru-RU" sz="3200" b="1" dirty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Почемучки" знают </a:t>
              </a:r>
              <a:r>
                <a:rPr lang="ru-RU" sz="3200" b="1" dirty="0" smtClean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дело: Чтение </a:t>
              </a:r>
              <a:r>
                <a:rPr lang="ru-RU" sz="3200" b="1" dirty="0">
                  <a:ln w="6350"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— лучшее умение</a:t>
              </a:r>
              <a:r>
                <a:rPr lang="ru-RU" sz="3200" b="1" dirty="0" smtClean="0">
                  <a:ln>
                    <a:solidFill>
                      <a:srgbClr val="CC6600"/>
                    </a:solidFill>
                  </a:ln>
                  <a:solidFill>
                    <a:srgbClr val="FFC000"/>
                  </a:solidFill>
                </a:rPr>
                <a:t>!</a:t>
              </a:r>
              <a:endParaRPr lang="ru-RU" sz="3200" b="1" dirty="0">
                <a:ln>
                  <a:solidFill>
                    <a:srgbClr val="CC6600"/>
                  </a:solidFill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" b="19624"/>
            <a:stretch/>
          </p:blipFill>
          <p:spPr>
            <a:xfrm>
              <a:off x="1990164" y="414068"/>
              <a:ext cx="5163671" cy="509821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2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4624"/>
            <a:ext cx="8780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/>
              <a:t>Актуальность</a:t>
            </a:r>
            <a:r>
              <a:rPr lang="ru-RU" sz="1400" dirty="0"/>
              <a:t> </a:t>
            </a:r>
            <a:r>
              <a:rPr lang="ru-RU" sz="1400" dirty="0" smtClean="0"/>
              <a:t>проекта </a:t>
            </a:r>
            <a:r>
              <a:rPr lang="ru-RU" sz="1400" dirty="0"/>
              <a:t>обусловлена необходимостью раннего формирования у дошкольников устойчивого интереса к чтению и освоения базовых навыков грамоты посредством интеграции игрового, интерактивного и проектного подходов. Совместная работа над созданием обучающей книги </a:t>
            </a:r>
            <a:r>
              <a:rPr lang="ru-RU" sz="1400" dirty="0" smtClean="0"/>
              <a:t>«Нина учится читать» </a:t>
            </a:r>
            <a:r>
              <a:rPr lang="ru-RU" sz="1400" dirty="0"/>
              <a:t>позволяет детям в естественной, мотивирующей форме развивать фонематические и </a:t>
            </a:r>
            <a:r>
              <a:rPr lang="ru-RU" sz="1400" dirty="0" err="1"/>
              <a:t>графомоторные</a:t>
            </a:r>
            <a:r>
              <a:rPr lang="ru-RU" sz="1400" dirty="0"/>
              <a:t> навыки, осваивать основы чтения. Это способствует комплексному развитию — когнитивному, речевому и эмоциональному — и закладывает фундамент для успешного перехода к школьному обучению.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628800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Вид проекта</a:t>
            </a:r>
            <a:r>
              <a:rPr lang="ru-RU" sz="1400" b="1" dirty="0"/>
              <a:t>: </a:t>
            </a:r>
            <a:r>
              <a:rPr lang="ru-RU" sz="1400" dirty="0"/>
              <a:t>исследовательский, познавательный, творческий.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552705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/>
              <a:t>Задачи </a:t>
            </a:r>
            <a:r>
              <a:rPr lang="ru-RU" sz="1400" b="1" u="sng" dirty="0"/>
              <a:t>проекта: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Развить </a:t>
            </a:r>
            <a:r>
              <a:rPr lang="ru-RU" sz="1400" dirty="0"/>
              <a:t>фонематические </a:t>
            </a:r>
            <a:r>
              <a:rPr lang="ru-RU" sz="1400" dirty="0" smtClean="0"/>
              <a:t>навыки, умение </a:t>
            </a:r>
            <a:r>
              <a:rPr lang="ru-RU" sz="1400" dirty="0"/>
              <a:t>различать и анализировать звуки </a:t>
            </a:r>
            <a:r>
              <a:rPr lang="ru-RU" sz="1400" dirty="0" smtClean="0"/>
              <a:t>речи </a:t>
            </a:r>
            <a:r>
              <a:rPr lang="ru-RU" sz="1400" dirty="0"/>
              <a:t>у дошкольников в игровой форме.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Совершенствовать </a:t>
            </a:r>
            <a:r>
              <a:rPr lang="ru-RU" sz="1400" dirty="0" err="1"/>
              <a:t>графомоторные</a:t>
            </a:r>
            <a:r>
              <a:rPr lang="ru-RU" sz="1400" dirty="0"/>
              <a:t> </a:t>
            </a:r>
            <a:r>
              <a:rPr lang="ru-RU" sz="1400" dirty="0" smtClean="0"/>
              <a:t>навыки, координацию </a:t>
            </a:r>
            <a:r>
              <a:rPr lang="ru-RU" sz="1400" dirty="0"/>
              <a:t>движений руки, мелкую </a:t>
            </a:r>
            <a:r>
              <a:rPr lang="ru-RU" sz="1400" dirty="0" smtClean="0"/>
              <a:t>моторику, </a:t>
            </a:r>
            <a:r>
              <a:rPr lang="ru-RU" sz="1400" dirty="0"/>
              <a:t>необходимые для письма.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Сформировать элементарные навыки </a:t>
            </a:r>
            <a:r>
              <a:rPr lang="ru-RU" sz="1400" dirty="0" smtClean="0"/>
              <a:t>чтения, узнавание </a:t>
            </a:r>
            <a:r>
              <a:rPr lang="ru-RU" sz="1400" dirty="0"/>
              <a:t>букв, сопоставление звуков и букв, слоговое </a:t>
            </a:r>
            <a:r>
              <a:rPr lang="ru-RU" sz="1400" dirty="0" smtClean="0"/>
              <a:t>чтение.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Стимулировать когнитивное развитие (внимание, память, логическое мышление) в процессе работы над книгой.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Улучшить речевые навыки </a:t>
            </a:r>
            <a:r>
              <a:rPr lang="ru-RU" sz="1400" dirty="0" smtClean="0"/>
              <a:t>дошкольников, через расширение </a:t>
            </a:r>
            <a:r>
              <a:rPr lang="ru-RU" sz="1400" dirty="0"/>
              <a:t>словарного запаса, развитие связной </a:t>
            </a:r>
            <a:r>
              <a:rPr lang="ru-RU" sz="1400" dirty="0" smtClean="0"/>
              <a:t>речи.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Способствовать эмоциональному развитию детей через совместную творческую деятельность.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Создать </a:t>
            </a:r>
            <a:r>
              <a:rPr lang="ru-RU" sz="1400" dirty="0"/>
              <a:t>адаптированный образовательный продукт — </a:t>
            </a:r>
            <a:r>
              <a:rPr lang="ru-RU" sz="1400" dirty="0" smtClean="0"/>
              <a:t>книга «Нина учится читать» </a:t>
            </a:r>
            <a:r>
              <a:rPr lang="ru-RU" sz="1400" dirty="0"/>
              <a:t>для закрепления полученных навыков.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9888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/>
              <a:t>Цель проекта: </a:t>
            </a:r>
            <a:r>
              <a:rPr lang="ru-RU" sz="1400" dirty="0" smtClean="0"/>
              <a:t>сформировать </a:t>
            </a:r>
            <a:r>
              <a:rPr lang="ru-RU" sz="1400" dirty="0"/>
              <a:t>у дошкольников устойчивый интерес к чтению и базовые навыки грамоты через совместное создание обучающей книги «Нина учится читать».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615382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/>
              <a:t>Вывод:</a:t>
            </a:r>
            <a:r>
              <a:rPr lang="ru-RU" sz="1400" b="1" dirty="0" smtClean="0"/>
              <a:t> </a:t>
            </a:r>
            <a:r>
              <a:rPr lang="ru-RU" sz="1400" dirty="0" smtClean="0"/>
              <a:t>обучающая </a:t>
            </a:r>
            <a:r>
              <a:rPr lang="ru-RU" sz="1400" dirty="0"/>
              <a:t>книга </a:t>
            </a:r>
            <a:r>
              <a:rPr lang="ru-RU" sz="1400" dirty="0" smtClean="0"/>
              <a:t>выступает </a:t>
            </a:r>
            <a:r>
              <a:rPr lang="ru-RU" sz="1400" dirty="0"/>
              <a:t>интегративным продуктом, </a:t>
            </a:r>
            <a:r>
              <a:rPr lang="ru-RU" sz="1400" dirty="0" smtClean="0"/>
              <a:t>стимулирующим развитие предпосылок чтения. </a:t>
            </a:r>
            <a:r>
              <a:rPr lang="ru-RU" sz="1400" dirty="0"/>
              <a:t>Сюжетная линия и персонажи мотивируют детей к повторному возвращению к тексту, закреплению навыков в естественной коммуникативной ситуации. Материалы адаптированы с учётом зоны ближайшего развития дошкольников, сочетают обучающий и развлекательный компоненты.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65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824</TotalTime>
  <Words>983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2026-03-05T17:19:23Z</dcterms:created>
  <dcterms:modified xsi:type="dcterms:W3CDTF">2026-03-09T22:52:12Z</dcterms:modified>
</cp:coreProperties>
</file>